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0"/>
  </p:notesMasterIdLst>
  <p:handoutMasterIdLst>
    <p:handoutMasterId r:id="rId41"/>
  </p:handoutMasterIdLst>
  <p:sldIdLst>
    <p:sldId id="569" r:id="rId2"/>
    <p:sldId id="570" r:id="rId3"/>
    <p:sldId id="575" r:id="rId4"/>
    <p:sldId id="567" r:id="rId5"/>
    <p:sldId id="557" r:id="rId6"/>
    <p:sldId id="550" r:id="rId7"/>
    <p:sldId id="573" r:id="rId8"/>
    <p:sldId id="528" r:id="rId9"/>
    <p:sldId id="560" r:id="rId10"/>
    <p:sldId id="561" r:id="rId11"/>
    <p:sldId id="549" r:id="rId12"/>
    <p:sldId id="577" r:id="rId13"/>
    <p:sldId id="563" r:id="rId14"/>
    <p:sldId id="578" r:id="rId15"/>
    <p:sldId id="520" r:id="rId16"/>
    <p:sldId id="580" r:id="rId17"/>
    <p:sldId id="568" r:id="rId18"/>
    <p:sldId id="521" r:id="rId19"/>
    <p:sldId id="522" r:id="rId20"/>
    <p:sldId id="523" r:id="rId21"/>
    <p:sldId id="525" r:id="rId22"/>
    <p:sldId id="526" r:id="rId23"/>
    <p:sldId id="576" r:id="rId24"/>
    <p:sldId id="527" r:id="rId25"/>
    <p:sldId id="554" r:id="rId26"/>
    <p:sldId id="473" r:id="rId27"/>
    <p:sldId id="474" r:id="rId28"/>
    <p:sldId id="475" r:id="rId29"/>
    <p:sldId id="476" r:id="rId30"/>
    <p:sldId id="477" r:id="rId31"/>
    <p:sldId id="574" r:id="rId32"/>
    <p:sldId id="545" r:id="rId33"/>
    <p:sldId id="546" r:id="rId34"/>
    <p:sldId id="544" r:id="rId35"/>
    <p:sldId id="572" r:id="rId36"/>
    <p:sldId id="548" r:id="rId37"/>
    <p:sldId id="581" r:id="rId38"/>
    <p:sldId id="555" r:id="rId39"/>
  </p:sldIdLst>
  <p:sldSz cx="12192000" cy="6858000"/>
  <p:notesSz cx="7099300" cy="10234613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B60"/>
    <a:srgbClr val="EAE636"/>
    <a:srgbClr val="FFFF00"/>
    <a:srgbClr val="3333FF"/>
    <a:srgbClr val="FF3300"/>
    <a:srgbClr val="CC00CC"/>
    <a:srgbClr val="66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8" autoAdjust="0"/>
  </p:normalViewPr>
  <p:slideViewPr>
    <p:cSldViewPr>
      <p:cViewPr varScale="1">
        <p:scale>
          <a:sx n="65" d="100"/>
          <a:sy n="65" d="100"/>
        </p:scale>
        <p:origin x="9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C1A9D02-DD21-4898-A59D-07F6DF830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3656C15A-65A9-4188-BE47-91B53ACA7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28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8DC11-8EFA-4DB0-87BB-57578885D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C7BAE-4B66-4EEC-B79A-1A698F219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1271A-B7D9-48EC-BE1B-7049E40E98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BA664-188E-4D15-A720-E7568CF80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BF8-8C7C-468A-A607-4A79223C5B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447F-1489-40A1-8505-7B2E946D4D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AE0D-0584-46A6-858B-7BBA32660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0F6D5-C5C6-48F0-B3FD-F4C9368729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B04D-0C1C-4B1B-B2D0-898EDBE9C1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9B20-1798-443C-80EC-8A3FB7CF1F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8F80A-C317-4557-8A62-ED43EB137E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2A4B744-0245-4492-B137-6352EFB250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16.xml"/><Relationship Id="rId10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6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png"/><Relationship Id="rId1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18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7.png"/><Relationship Id="rId5" Type="http://schemas.openxmlformats.org/officeDocument/2006/relationships/tags" Target="../tags/tag21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5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49.png"/><Relationship Id="rId5" Type="http://schemas.openxmlformats.org/officeDocument/2006/relationships/tags" Target="../tags/tag30.xml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tags" Target="../tags/tag29.xml"/><Relationship Id="rId9" Type="http://schemas.openxmlformats.org/officeDocument/2006/relationships/image" Target="../media/image47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5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8.png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tags" Target="../tags/tag39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41.xml"/><Relationship Id="rId10" Type="http://schemas.openxmlformats.org/officeDocument/2006/relationships/image" Target="../media/image64.png"/><Relationship Id="rId4" Type="http://schemas.openxmlformats.org/officeDocument/2006/relationships/tags" Target="../tags/tag40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71.png"/><Relationship Id="rId18" Type="http://schemas.openxmlformats.org/officeDocument/2006/relationships/image" Target="../media/image25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70.png"/><Relationship Id="rId17" Type="http://schemas.openxmlformats.org/officeDocument/2006/relationships/image" Target="../media/image51.png"/><Relationship Id="rId2" Type="http://schemas.openxmlformats.org/officeDocument/2006/relationships/tags" Target="../tags/tag43.xml"/><Relationship Id="rId16" Type="http://schemas.openxmlformats.org/officeDocument/2006/relationships/image" Target="../media/image50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69.png"/><Relationship Id="rId5" Type="http://schemas.openxmlformats.org/officeDocument/2006/relationships/tags" Target="../tags/tag46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2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tags" Target="../tags/tag52.xml"/><Relationship Id="rId16" Type="http://schemas.openxmlformats.org/officeDocument/2006/relationships/image" Target="../media/image72.png"/><Relationship Id="rId20" Type="http://schemas.openxmlformats.org/officeDocument/2006/relationships/image" Target="../media/image79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15" Type="http://schemas.openxmlformats.org/officeDocument/2006/relationships/image" Target="../media/image69.png"/><Relationship Id="rId10" Type="http://schemas.openxmlformats.org/officeDocument/2006/relationships/tags" Target="../tags/tag60.xml"/><Relationship Id="rId19" Type="http://schemas.openxmlformats.org/officeDocument/2006/relationships/image" Target="../media/image78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63.xml"/><Relationship Id="rId7" Type="http://schemas.openxmlformats.org/officeDocument/2006/relationships/image" Target="../media/image8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65.xml"/><Relationship Id="rId10" Type="http://schemas.openxmlformats.org/officeDocument/2006/relationships/image" Target="../media/image76.png"/><Relationship Id="rId4" Type="http://schemas.openxmlformats.org/officeDocument/2006/relationships/tags" Target="../tags/tag64.xml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68.xml"/><Relationship Id="rId7" Type="http://schemas.openxmlformats.org/officeDocument/2006/relationships/image" Target="../media/image8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9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tags" Target="../tags/tag74.xml"/><Relationship Id="rId21" Type="http://schemas.openxmlformats.org/officeDocument/2006/relationships/image" Target="../media/image101.png"/><Relationship Id="rId7" Type="http://schemas.openxmlformats.org/officeDocument/2006/relationships/tags" Target="../tags/tag7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7.png"/><Relationship Id="rId2" Type="http://schemas.openxmlformats.org/officeDocument/2006/relationships/tags" Target="../tags/tag73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95.png"/><Relationship Id="rId10" Type="http://schemas.openxmlformats.org/officeDocument/2006/relationships/tags" Target="../tags/tag81.xml"/><Relationship Id="rId19" Type="http://schemas.openxmlformats.org/officeDocument/2006/relationships/image" Target="../media/image99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400" dirty="0"/>
          </a:p>
          <a:p>
            <a:r>
              <a:rPr lang="en-US" sz="2800" dirty="0"/>
              <a:t>Midterm 2 prep page is up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Inputs are </a:t>
            </a:r>
            <a:r>
              <a:rPr lang="en-US" sz="2800" dirty="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Each feature has a </a:t>
            </a:r>
            <a:r>
              <a:rPr lang="en-US" sz="2800" dirty="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Sum is the </a:t>
            </a:r>
            <a:r>
              <a:rPr lang="en-US" sz="2800" dirty="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524126"/>
            <a:ext cx="4800600" cy="1804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845" y="2362200"/>
            <a:ext cx="9463950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In the space of feature vectors</a:t>
            </a:r>
          </a:p>
          <a:p>
            <a:pPr lvl="1" eaLnBrk="1" hangingPunct="1"/>
            <a:r>
              <a:rPr lang="en-US" sz="2400" dirty="0"/>
              <a:t>Examples are points</a:t>
            </a:r>
          </a:p>
          <a:p>
            <a:pPr lvl="1" eaLnBrk="1" hangingPunct="1"/>
            <a:r>
              <a:rPr lang="en-US" sz="2400" dirty="0"/>
              <a:t>Any weight vector is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1" eaLnBrk="1" hangingPunct="1"/>
            <a:r>
              <a:rPr lang="en-US" sz="2400" dirty="0"/>
              <a:t>One side corresponds to Y=+1</a:t>
            </a:r>
          </a:p>
          <a:p>
            <a:pPr lvl="1" eaLnBrk="1" hangingPunct="1"/>
            <a:r>
              <a:rPr lang="en-US" sz="2400" dirty="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219829"/>
            <a:ext cx="4800600" cy="1979942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353284"/>
            <a:ext cx="4800600" cy="1523032"/>
          </a:xfrm>
          <a:prstGeom prst="rect">
            <a:avLst/>
          </a:prstGeom>
          <a:noFill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42" y="4953000"/>
            <a:ext cx="4794515" cy="1600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91744" imgH="3742857" progId="MSPhotoEd.3">
                  <p:embed/>
                </p:oleObj>
              </mc:Choice>
              <mc:Fallback>
                <p:oleObj name="Photo Editor Photo" r:id="rId2" imgW="4791744" imgH="3742857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753639" imgH="3704762" progId="MSPhotoEd.3">
                  <p:embed/>
                </p:oleObj>
              </mc:Choice>
              <mc:Fallback>
                <p:oleObj name="Photo Editor Photo" r:id="rId4" imgW="4753639" imgH="3704762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753639" imgH="3780952" progId="MSPhotoEd.3">
                  <p:embed/>
                </p:oleObj>
              </mc:Choice>
              <mc:Fallback>
                <p:oleObj name="Photo Editor Photo" r:id="rId6" imgW="4753639" imgH="3780952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904762" imgH="3761905" progId="MSPhotoEd.3">
                  <p:embed/>
                </p:oleObj>
              </mc:Choice>
              <mc:Fallback>
                <p:oleObj name="Photo Editor Photo" r:id="rId8" imgW="4904762" imgH="376190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944165" imgH="3742857" progId="MSPhotoEd.3">
                  <p:embed/>
                </p:oleObj>
              </mc:Choice>
              <mc:Fallback>
                <p:oleObj name="Photo Editor Photo" r:id="rId10" imgW="4944165" imgH="3742857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2" imgW="4847619" imgH="3780952" progId="MSPhotoEd.3">
                  <p:embed/>
                </p:oleObj>
              </mc:Choice>
              <mc:Fallback>
                <p:oleObj name="Photo Editor Photo" r:id="rId12" imgW="4847619" imgH="3780952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4715533" imgH="3666667" progId="MSPhotoEd.3">
                  <p:embed/>
                </p:oleObj>
              </mc:Choice>
              <mc:Fallback>
                <p:oleObj name="Photo Editor Photo" r:id="rId14" imgW="4715533" imgH="3666667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6" imgW="4657143" imgH="3742857" progId="MSPhotoEd.3">
                  <p:embed/>
                </p:oleObj>
              </mc:Choice>
              <mc:Fallback>
                <p:oleObj name="Photo Editor Photo" r:id="rId16" imgW="4657143" imgH="374285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If we have multiple classes: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34020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5459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53070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47736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38100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9847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48006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378615"/>
            <a:ext cx="4648200" cy="166920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4953000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858" y="1371898"/>
            <a:ext cx="11428412" cy="4295178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err="1"/>
              <a:t>Perceptrons</a:t>
            </a: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Multiclass Perceptron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game”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Separability</a:t>
            </a:r>
            <a:r>
              <a:rPr lang="en-US" sz="2400" dirty="0"/>
              <a:t>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</a:t>
            </a:r>
            <a:r>
              <a:rPr lang="en-US" sz="2400" dirty="0" err="1"/>
              <a:t>perceptron</a:t>
            </a:r>
            <a:r>
              <a:rPr lang="en-US" sz="2400" dirty="0"/>
              <a:t>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</a:t>
            </a:r>
            <a:r>
              <a:rPr lang="en-US" sz="2400" dirty="0" err="1"/>
              <a:t>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9067800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97001"/>
            <a:ext cx="10896600" cy="4729164"/>
          </a:xfrm>
        </p:spPr>
        <p:txBody>
          <a:bodyPr/>
          <a:lstStyle/>
          <a:p>
            <a:pPr eaLnBrk="1" hangingPunct="1"/>
            <a:r>
              <a:rPr lang="en-US" dirty="0"/>
              <a:t>Non-Separable Case</a:t>
            </a:r>
          </a:p>
        </p:txBody>
      </p:sp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3611563" y="2295525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53639" imgH="3704762" progId="MSPhotoEd.3">
                  <p:embed/>
                </p:oleObj>
              </mc:Choice>
              <mc:Fallback>
                <p:oleObj name="Photo Editor Photo" r:id="rId2" imgW="4753639" imgH="3704762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2295525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3" name="Object 5"/>
          <p:cNvGraphicFramePr>
            <a:graphicFrameLocks noChangeAspect="1"/>
          </p:cNvGraphicFramePr>
          <p:nvPr/>
        </p:nvGraphicFramePr>
        <p:xfrm>
          <a:off x="3540125" y="2268538"/>
          <a:ext cx="48291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828571" imgH="3723810" progId="MSPhotoEd.3">
                  <p:embed/>
                </p:oleObj>
              </mc:Choice>
              <mc:Fallback>
                <p:oleObj name="Photo Editor Photo" r:id="rId4" imgW="4828571" imgH="372381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268538"/>
                        <a:ext cx="48291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4" name="Object 6"/>
          <p:cNvGraphicFramePr>
            <a:graphicFrameLocks noChangeAspect="1"/>
          </p:cNvGraphicFramePr>
          <p:nvPr/>
        </p:nvGraphicFramePr>
        <p:xfrm>
          <a:off x="3667125" y="2281238"/>
          <a:ext cx="47148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715533" imgH="3723810" progId="MSPhotoEd.3">
                  <p:embed/>
                </p:oleObj>
              </mc:Choice>
              <mc:Fallback>
                <p:oleObj name="Photo Editor Photo" r:id="rId6" imgW="4715533" imgH="3723810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2281238"/>
                        <a:ext cx="47148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</a:t>
            </a:r>
            <a:r>
              <a:rPr lang="en-US" dirty="0" err="1"/>
              <a:t>Perceptron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429" y="1448182"/>
            <a:ext cx="7901971" cy="4760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Overtraining is a kind of </a:t>
            </a:r>
            <a:r>
              <a:rPr lang="en-US" sz="2000" dirty="0" err="1"/>
              <a:t>overfitting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896" y="1143000"/>
            <a:ext cx="2538895" cy="1676400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8710" y="3052691"/>
            <a:ext cx="2050502" cy="1595509"/>
          </a:xfrm>
          <a:prstGeom prst="rect">
            <a:avLst/>
          </a:prstGeom>
          <a:noFill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668" y="4800600"/>
            <a:ext cx="2850052" cy="1519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Fixing the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6858000" cy="4525963"/>
          </a:xfrm>
        </p:spPr>
        <p:txBody>
          <a:bodyPr/>
          <a:lstStyle/>
          <a:p>
            <a:pPr eaLnBrk="1" hangingPunct="1"/>
            <a:r>
              <a:rPr lang="en-US" sz="2000" dirty="0"/>
              <a:t>Idea: adjust the weight update to mitigate these effects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000" dirty="0"/>
              <a:t>MIRA*: choose an update size that fixes the current mistake…</a:t>
            </a:r>
          </a:p>
          <a:p>
            <a:pPr eaLnBrk="1" hangingPunct="1"/>
            <a:r>
              <a:rPr lang="en-US" sz="2000" dirty="0"/>
              <a:t>… but, minimizes the change to w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The +1 helps to generalize</a:t>
            </a: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62888" y="551180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23150" y="4673600"/>
            <a:ext cx="3930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54112" y="4745038"/>
            <a:ext cx="4027488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10488" y="6029325"/>
            <a:ext cx="324643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382712" y="3581400"/>
            <a:ext cx="349250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8600" y="6400800"/>
            <a:ext cx="35504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* Margin Infused Relaxed Algorithm</a:t>
            </a:r>
          </a:p>
        </p:txBody>
      </p:sp>
      <p:sp>
        <p:nvSpPr>
          <p:cNvPr id="24" name="Line 15"/>
          <p:cNvSpPr>
            <a:spLocks noChangeShapeType="1"/>
          </p:cNvSpPr>
          <p:nvPr/>
        </p:nvSpPr>
        <p:spPr bwMode="auto">
          <a:xfrm flipH="1">
            <a:off x="8185150" y="1797050"/>
            <a:ext cx="533400" cy="838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559050"/>
            <a:ext cx="533400" cy="78422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566150" y="1447800"/>
            <a:ext cx="1858963" cy="2787650"/>
            <a:chOff x="6096000" y="1479550"/>
            <a:chExt cx="1858962" cy="2787650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94" name="Picture 21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6096000" y="1479550"/>
              <a:ext cx="436563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5" name="Picture 20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273800" y="3940175"/>
              <a:ext cx="525463" cy="32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6" name="Line 13"/>
            <p:cNvSpPr>
              <a:spLocks noChangeShapeType="1"/>
            </p:cNvSpPr>
            <p:nvPr/>
          </p:nvSpPr>
          <p:spPr bwMode="auto">
            <a:xfrm flipV="1">
              <a:off x="6629400" y="2286000"/>
              <a:ext cx="533400" cy="784224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97" name="Picture 14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858000" y="1981200"/>
              <a:ext cx="21907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8" name="Picture 2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391400" y="3603625"/>
              <a:ext cx="563562" cy="32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Line 17"/>
          <p:cNvSpPr>
            <a:spLocks noChangeShapeType="1"/>
          </p:cNvSpPr>
          <p:nvPr/>
        </p:nvSpPr>
        <p:spPr bwMode="auto">
          <a:xfrm flipV="1">
            <a:off x="10013950" y="2863850"/>
            <a:ext cx="381000" cy="457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9099550" y="2863850"/>
            <a:ext cx="1295400" cy="1746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 flipH="1">
            <a:off x="8413750" y="1720850"/>
            <a:ext cx="304800" cy="5334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067800" y="2971800"/>
            <a:ext cx="1447800" cy="2133600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Minimum Correcting Update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674812" y="1371600"/>
            <a:ext cx="289877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73262" y="2227263"/>
            <a:ext cx="2584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59037" y="3352800"/>
            <a:ext cx="149225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2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46938" y="1447800"/>
            <a:ext cx="29146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35813" y="1981200"/>
            <a:ext cx="32432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7010400" y="1371600"/>
            <a:ext cx="34290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2922587" y="2743200"/>
            <a:ext cx="685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97062" y="3962400"/>
            <a:ext cx="2584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86600" y="5491163"/>
            <a:ext cx="35814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min not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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=0, or would not have made an error, so min will be where equality holds</a:t>
            </a:r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8000207" y="4037806"/>
            <a:ext cx="2133600" cy="1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28125" y="3810000"/>
            <a:ext cx="149383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6400800" y="2895600"/>
            <a:ext cx="3733800" cy="2559050"/>
            <a:chOff x="4572000" y="2971800"/>
            <a:chExt cx="3733800" cy="255924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562600" y="5181770"/>
              <a:ext cx="27432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5256925" y="4114094"/>
              <a:ext cx="2133764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724400" y="3100398"/>
              <a:ext cx="3160713" cy="2084547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718" name="Picture 28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5867400" y="5257800"/>
              <a:ext cx="983689" cy="273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572000" y="2971800"/>
              <a:ext cx="990600" cy="2133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2922587" y="4572000"/>
            <a:ext cx="685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295400" y="5257800"/>
            <a:ext cx="462121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063750" y="5849938"/>
            <a:ext cx="3082925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 animBg="1"/>
      <p:bldP spid="19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7" name="Group 17"/>
          <p:cNvGrpSpPr>
            <a:grpSpLocks/>
          </p:cNvGrpSpPr>
          <p:nvPr/>
        </p:nvGrpSpPr>
        <p:grpSpPr bwMode="auto">
          <a:xfrm>
            <a:off x="6629400" y="2362200"/>
            <a:ext cx="4572000" cy="2286000"/>
            <a:chOff x="3962400" y="2667000"/>
            <a:chExt cx="4572000" cy="2286000"/>
          </a:xfrm>
        </p:grpSpPr>
        <p:sp>
          <p:nvSpPr>
            <p:cNvPr id="12" name="Freeform 11"/>
            <p:cNvSpPr/>
            <p:nvPr/>
          </p:nvSpPr>
          <p:spPr>
            <a:xfrm>
              <a:off x="4038600" y="2667000"/>
              <a:ext cx="4495800" cy="2286000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400" y="2667000"/>
              <a:ext cx="2111375" cy="205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Maximum Step Size</a:t>
            </a:r>
          </a:p>
        </p:txBody>
      </p:sp>
      <p:sp>
        <p:nvSpPr>
          <p:cNvPr id="30728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7772400" cy="4525963"/>
          </a:xfrm>
        </p:spPr>
        <p:txBody>
          <a:bodyPr/>
          <a:lstStyle/>
          <a:p>
            <a:pPr eaLnBrk="1" hangingPunct="1"/>
            <a:r>
              <a:rPr lang="en-US" sz="2000" dirty="0"/>
              <a:t>In practice, it’s also bad to make updates that are too large</a:t>
            </a:r>
          </a:p>
          <a:p>
            <a:pPr lvl="1" eaLnBrk="1" hangingPunct="1"/>
            <a:r>
              <a:rPr lang="en-US" sz="2000" dirty="0"/>
              <a:t>Example may be labeled incorrectly</a:t>
            </a:r>
          </a:p>
          <a:p>
            <a:pPr lvl="1" eaLnBrk="1" hangingPunct="1"/>
            <a:r>
              <a:rPr lang="en-US" sz="2000" dirty="0"/>
              <a:t>You may not have enough features</a:t>
            </a:r>
          </a:p>
          <a:p>
            <a:pPr lvl="1" eaLnBrk="1" hangingPunct="1"/>
            <a:r>
              <a:rPr lang="en-US" sz="2000" dirty="0"/>
              <a:t>Solution: cap the maximum possible value of </a:t>
            </a:r>
            <a:r>
              <a:rPr lang="en-US" sz="2000" dirty="0">
                <a:sym typeface="Symbol" pitchFamily="18" charset="2"/>
              </a:rPr>
              <a:t> with some constant C</a:t>
            </a:r>
          </a:p>
          <a:p>
            <a:pPr lvl="1" eaLnBrk="1" hangingPunct="1"/>
            <a:endParaRPr lang="en-US" sz="2000" dirty="0">
              <a:sym typeface="Symbol" pitchFamily="18" charset="2"/>
            </a:endParaRPr>
          </a:p>
          <a:p>
            <a:pPr lvl="1" eaLnBrk="1" hangingPunct="1"/>
            <a:endParaRPr lang="en-US" sz="2000" dirty="0">
              <a:sym typeface="Symbol" pitchFamily="18" charset="2"/>
            </a:endParaRPr>
          </a:p>
          <a:p>
            <a:pPr lvl="1" eaLnBrk="1" hangingPunct="1"/>
            <a:endParaRPr lang="en-US" sz="2000" dirty="0">
              <a:sym typeface="Symbol" pitchFamily="18" charset="2"/>
            </a:endParaRPr>
          </a:p>
          <a:p>
            <a:pPr lvl="1" eaLnBrk="1" hangingPunct="1"/>
            <a:endParaRPr lang="en-US" sz="2000" dirty="0">
              <a:sym typeface="Symbol" pitchFamily="18" charset="2"/>
            </a:endParaRPr>
          </a:p>
          <a:p>
            <a:pPr lvl="1" eaLnBrk="1" hangingPunct="1"/>
            <a:r>
              <a:rPr lang="en-US" sz="2000" dirty="0">
                <a:sym typeface="Symbol" pitchFamily="18" charset="2"/>
              </a:rPr>
              <a:t>Corresponds to an optimization that assumes non-separable data</a:t>
            </a:r>
            <a:endParaRPr lang="en-US" sz="2000" dirty="0"/>
          </a:p>
          <a:p>
            <a:pPr lvl="1" eaLnBrk="1" hangingPunct="1"/>
            <a:r>
              <a:rPr lang="en-US" sz="2000" dirty="0"/>
              <a:t>Usually converges faster than </a:t>
            </a:r>
            <a:r>
              <a:rPr lang="en-US" sz="2000" dirty="0" err="1"/>
              <a:t>perceptron</a:t>
            </a:r>
            <a:endParaRPr lang="en-US" sz="2000" dirty="0"/>
          </a:p>
          <a:p>
            <a:pPr lvl="1" eaLnBrk="1" hangingPunct="1"/>
            <a:r>
              <a:rPr lang="en-US" sz="2000" dirty="0"/>
              <a:t>Usually better, especially on noisy data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 dirty="0"/>
          </a:p>
        </p:txBody>
      </p:sp>
      <p:grpSp>
        <p:nvGrpSpPr>
          <p:cNvPr id="30723" name="Group 21"/>
          <p:cNvGrpSpPr>
            <a:grpSpLocks/>
          </p:cNvGrpSpPr>
          <p:nvPr/>
        </p:nvGrpSpPr>
        <p:grpSpPr bwMode="auto">
          <a:xfrm>
            <a:off x="8382000" y="2286000"/>
            <a:ext cx="2792413" cy="2819400"/>
            <a:chOff x="5715000" y="2590802"/>
            <a:chExt cx="2792413" cy="2819398"/>
          </a:xfrm>
        </p:grpSpPr>
        <p:sp>
          <p:nvSpPr>
            <p:cNvPr id="6" name="Rectangle 5"/>
            <p:cNvSpPr/>
            <p:nvPr/>
          </p:nvSpPr>
          <p:spPr bwMode="auto">
            <a:xfrm>
              <a:off x="6908800" y="2608265"/>
              <a:ext cx="1473200" cy="2320923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5715000" y="4929188"/>
              <a:ext cx="279241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 flipH="1" flipV="1">
              <a:off x="5133976" y="3768727"/>
              <a:ext cx="23209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5400000" flipH="1" flipV="1">
              <a:off x="5746751" y="3767139"/>
              <a:ext cx="232092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7219951" y="3751264"/>
              <a:ext cx="2322511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7" name="Picture 20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1886" y="5112317"/>
              <a:ext cx="296314" cy="297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8" name="Picture 22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35497" y="5072460"/>
              <a:ext cx="353222" cy="33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4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20150" y="4806950"/>
            <a:ext cx="1857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63113" y="2351088"/>
            <a:ext cx="1323975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505200"/>
            <a:ext cx="4211638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Separators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04950"/>
            <a:ext cx="9829800" cy="5029200"/>
          </a:xfrm>
        </p:spPr>
        <p:txBody>
          <a:bodyPr/>
          <a:lstStyle/>
          <a:p>
            <a:pPr eaLnBrk="1" hangingPunct="1"/>
            <a:r>
              <a:rPr lang="en-US" sz="2800" dirty="0"/>
              <a:t>Which of these linear separators is optimal? 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4249737" y="2901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4114800" y="5827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528955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4714875" y="4014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4867275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44862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5019675" y="3417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44862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46386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5400675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6302375" y="409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AutoShape 15"/>
          <p:cNvSpPr>
            <a:spLocks noChangeArrowheads="1"/>
          </p:cNvSpPr>
          <p:nvPr/>
        </p:nvSpPr>
        <p:spPr bwMode="auto">
          <a:xfrm>
            <a:off x="59340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69246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AutoShape 17"/>
          <p:cNvSpPr>
            <a:spLocks noChangeArrowheads="1"/>
          </p:cNvSpPr>
          <p:nvPr/>
        </p:nvSpPr>
        <p:spPr bwMode="auto">
          <a:xfrm>
            <a:off x="5616575" y="5538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6238875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AutoShape 19"/>
          <p:cNvSpPr>
            <a:spLocks noChangeArrowheads="1"/>
          </p:cNvSpPr>
          <p:nvPr/>
        </p:nvSpPr>
        <p:spPr bwMode="auto">
          <a:xfrm>
            <a:off x="5616575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AutoShape 20"/>
          <p:cNvSpPr>
            <a:spLocks noChangeArrowheads="1"/>
          </p:cNvSpPr>
          <p:nvPr/>
        </p:nvSpPr>
        <p:spPr bwMode="auto">
          <a:xfrm>
            <a:off x="6315075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AutoShape 21"/>
          <p:cNvSpPr>
            <a:spLocks noChangeArrowheads="1"/>
          </p:cNvSpPr>
          <p:nvPr/>
        </p:nvSpPr>
        <p:spPr bwMode="auto">
          <a:xfrm>
            <a:off x="70008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0" name="Line 22"/>
          <p:cNvSpPr>
            <a:spLocks noChangeShapeType="1"/>
          </p:cNvSpPr>
          <p:nvPr/>
        </p:nvSpPr>
        <p:spPr bwMode="auto">
          <a:xfrm flipV="1">
            <a:off x="4562475" y="3124200"/>
            <a:ext cx="2676525" cy="24272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5486400" y="281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AutoShape 24"/>
          <p:cNvSpPr>
            <a:spLocks noChangeArrowheads="1"/>
          </p:cNvSpPr>
          <p:nvPr/>
        </p:nvSpPr>
        <p:spPr bwMode="auto">
          <a:xfrm>
            <a:off x="6096000" y="2895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716280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4" name="Line 26"/>
          <p:cNvSpPr>
            <a:spLocks noChangeShapeType="1"/>
          </p:cNvSpPr>
          <p:nvPr/>
        </p:nvSpPr>
        <p:spPr bwMode="auto">
          <a:xfrm flipV="1">
            <a:off x="4714875" y="2819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5" name="Line 27"/>
          <p:cNvSpPr>
            <a:spLocks noChangeShapeType="1"/>
          </p:cNvSpPr>
          <p:nvPr/>
        </p:nvSpPr>
        <p:spPr bwMode="auto">
          <a:xfrm flipV="1">
            <a:off x="4343400" y="3124200"/>
            <a:ext cx="2971800" cy="228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6" name="Line 28"/>
          <p:cNvSpPr>
            <a:spLocks noChangeShapeType="1"/>
          </p:cNvSpPr>
          <p:nvPr/>
        </p:nvSpPr>
        <p:spPr bwMode="auto">
          <a:xfrm flipV="1">
            <a:off x="4876800" y="28956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7" name="Line 29"/>
          <p:cNvSpPr>
            <a:spLocks noChangeShapeType="1"/>
          </p:cNvSpPr>
          <p:nvPr/>
        </p:nvSpPr>
        <p:spPr bwMode="auto">
          <a:xfrm flipV="1">
            <a:off x="4648200" y="28194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8" name="Line 30"/>
          <p:cNvSpPr>
            <a:spLocks noChangeShapeType="1"/>
          </p:cNvSpPr>
          <p:nvPr/>
        </p:nvSpPr>
        <p:spPr bwMode="auto">
          <a:xfrm flipV="1">
            <a:off x="4495800" y="2971800"/>
            <a:ext cx="2667000" cy="2590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350" grpId="0" animBg="1"/>
      <p:bldP spid="1379354" grpId="0" animBg="1"/>
      <p:bldP spid="1379355" grpId="0" animBg="1"/>
      <p:bldP spid="1379356" grpId="0" animBg="1"/>
      <p:bldP spid="1379357" grpId="0" animBg="1"/>
      <p:bldP spid="13793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Support Vector Machines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229600" cy="50292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CC0000"/>
                </a:solidFill>
              </a:rPr>
              <a:t>Maximizing the margin: </a:t>
            </a:r>
            <a:r>
              <a:rPr lang="en-US" sz="2000" dirty="0"/>
              <a:t>good according to intuition, theory, practice</a:t>
            </a:r>
          </a:p>
          <a:p>
            <a:pPr eaLnBrk="1" hangingPunct="1"/>
            <a:r>
              <a:rPr lang="en-US" sz="2000" dirty="0"/>
              <a:t>Only </a:t>
            </a:r>
            <a:r>
              <a:rPr lang="en-US" sz="2000" dirty="0">
                <a:solidFill>
                  <a:srgbClr val="C00000"/>
                </a:solidFill>
              </a:rPr>
              <a:t>support vectors </a:t>
            </a:r>
            <a:r>
              <a:rPr lang="en-US" sz="2000" dirty="0"/>
              <a:t>matter; other training examples are ignorable </a:t>
            </a:r>
          </a:p>
          <a:p>
            <a:pPr eaLnBrk="1" hangingPunct="1"/>
            <a:r>
              <a:rPr lang="en-US" sz="2000" dirty="0"/>
              <a:t>Support vector machines (SVMs) find the separator with max margin</a:t>
            </a:r>
          </a:p>
          <a:p>
            <a:pPr eaLnBrk="1" hangingPunct="1"/>
            <a:r>
              <a:rPr lang="en-US" sz="2000" dirty="0"/>
              <a:t>Basically, SVMs are MIRA where you optimize over all examples at once</a:t>
            </a: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463675" y="35083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1328737" y="6434138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50348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28812" y="4621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081212" y="5167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17002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2233612" y="4024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AutoShape 11"/>
          <p:cNvSpPr>
            <a:spLocks noChangeArrowheads="1"/>
          </p:cNvSpPr>
          <p:nvPr/>
        </p:nvSpPr>
        <p:spPr bwMode="auto">
          <a:xfrm>
            <a:off x="17002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1852612" y="5091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AutoShape 13"/>
          <p:cNvSpPr>
            <a:spLocks noChangeArrowheads="1"/>
          </p:cNvSpPr>
          <p:nvPr/>
        </p:nvSpPr>
        <p:spPr bwMode="auto">
          <a:xfrm>
            <a:off x="2614612" y="4710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3516312" y="46974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31480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AutoShape 16"/>
          <p:cNvSpPr>
            <a:spLocks noChangeArrowheads="1"/>
          </p:cNvSpPr>
          <p:nvPr/>
        </p:nvSpPr>
        <p:spPr bwMode="auto">
          <a:xfrm>
            <a:off x="41386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AutoShape 17"/>
          <p:cNvSpPr>
            <a:spLocks noChangeArrowheads="1"/>
          </p:cNvSpPr>
          <p:nvPr/>
        </p:nvSpPr>
        <p:spPr bwMode="auto">
          <a:xfrm>
            <a:off x="2830512" y="61452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AutoShape 18"/>
          <p:cNvSpPr>
            <a:spLocks noChangeArrowheads="1"/>
          </p:cNvSpPr>
          <p:nvPr/>
        </p:nvSpPr>
        <p:spPr bwMode="auto">
          <a:xfrm>
            <a:off x="3452812" y="501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AutoShape 19"/>
          <p:cNvSpPr>
            <a:spLocks noChangeArrowheads="1"/>
          </p:cNvSpPr>
          <p:nvPr/>
        </p:nvSpPr>
        <p:spPr bwMode="auto">
          <a:xfrm>
            <a:off x="2884487" y="5508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AutoShape 20"/>
          <p:cNvSpPr>
            <a:spLocks noChangeArrowheads="1"/>
          </p:cNvSpPr>
          <p:nvPr/>
        </p:nvSpPr>
        <p:spPr bwMode="auto">
          <a:xfrm>
            <a:off x="3529012" y="58531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AutoShape 21"/>
          <p:cNvSpPr>
            <a:spLocks noChangeArrowheads="1"/>
          </p:cNvSpPr>
          <p:nvPr/>
        </p:nvSpPr>
        <p:spPr bwMode="auto">
          <a:xfrm>
            <a:off x="42148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AutoShape 22"/>
          <p:cNvSpPr>
            <a:spLocks noChangeArrowheads="1"/>
          </p:cNvSpPr>
          <p:nvPr/>
        </p:nvSpPr>
        <p:spPr bwMode="auto">
          <a:xfrm>
            <a:off x="2700337" y="34258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AutoShape 23"/>
          <p:cNvSpPr>
            <a:spLocks noChangeArrowheads="1"/>
          </p:cNvSpPr>
          <p:nvPr/>
        </p:nvSpPr>
        <p:spPr bwMode="auto">
          <a:xfrm>
            <a:off x="3309937" y="3502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AutoShape 24"/>
          <p:cNvSpPr>
            <a:spLocks noChangeArrowheads="1"/>
          </p:cNvSpPr>
          <p:nvPr/>
        </p:nvSpPr>
        <p:spPr bwMode="auto">
          <a:xfrm>
            <a:off x="437673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V="1">
            <a:off x="1928812" y="342582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 flipV="1">
            <a:off x="3263900" y="453072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Oval 27"/>
          <p:cNvSpPr>
            <a:spLocks noChangeArrowheads="1"/>
          </p:cNvSpPr>
          <p:nvPr/>
        </p:nvSpPr>
        <p:spPr bwMode="auto">
          <a:xfrm>
            <a:off x="2540000" y="464502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2813050" y="5440363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Oval 29"/>
          <p:cNvSpPr>
            <a:spLocks noChangeArrowheads="1"/>
          </p:cNvSpPr>
          <p:nvPr/>
        </p:nvSpPr>
        <p:spPr bwMode="auto">
          <a:xfrm>
            <a:off x="3446462" y="462756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Line 30"/>
          <p:cNvSpPr>
            <a:spLocks noChangeShapeType="1"/>
          </p:cNvSpPr>
          <p:nvPr/>
        </p:nvSpPr>
        <p:spPr bwMode="auto">
          <a:xfrm flipH="1" flipV="1">
            <a:off x="2640012" y="534511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 flipH="1" flipV="1">
            <a:off x="2692400" y="478313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2"/>
          <p:cNvSpPr>
            <a:spLocks noChangeShapeType="1"/>
          </p:cNvSpPr>
          <p:nvPr/>
        </p:nvSpPr>
        <p:spPr bwMode="auto">
          <a:xfrm flipV="1">
            <a:off x="2366962" y="3606800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 flipV="1">
            <a:off x="1719262" y="3244850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589712" y="5265738"/>
            <a:ext cx="3697288" cy="121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803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89800" y="3570288"/>
            <a:ext cx="18859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4" name="Picture 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7675" y="4271963"/>
            <a:ext cx="30607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5" name="Picture 4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18387" y="5329238"/>
            <a:ext cx="13208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6" name="Picture 4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38925" y="6094413"/>
            <a:ext cx="362426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ctangle 41"/>
          <p:cNvSpPr/>
          <p:nvPr/>
        </p:nvSpPr>
        <p:spPr>
          <a:xfrm>
            <a:off x="6589712" y="3443288"/>
            <a:ext cx="3697288" cy="121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808" name="TextBox 43"/>
          <p:cNvSpPr txBox="1">
            <a:spLocks noChangeArrowheads="1"/>
          </p:cNvSpPr>
          <p:nvPr/>
        </p:nvSpPr>
        <p:spPr bwMode="auto">
          <a:xfrm>
            <a:off x="6497637" y="3048000"/>
            <a:ext cx="12747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MIRA</a:t>
            </a:r>
          </a:p>
        </p:txBody>
      </p:sp>
      <p:sp>
        <p:nvSpPr>
          <p:cNvPr id="32809" name="TextBox 44"/>
          <p:cNvSpPr txBox="1">
            <a:spLocks noChangeArrowheads="1"/>
          </p:cNvSpPr>
          <p:nvPr/>
        </p:nvSpPr>
        <p:spPr bwMode="auto">
          <a:xfrm>
            <a:off x="6497637" y="4879975"/>
            <a:ext cx="12747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SVM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Error-Driven Classification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413" y="1676756"/>
            <a:ext cx="9767387" cy="3885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Classification: 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Naïve Bayes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Builds a model training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Gives prediction probabilities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Strong assumptions about feature independence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One pass through data (counting)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Perceptrons / MIRA: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Makes less assumptions about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Mistake-driven learning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Multiple passes through data (prediction)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Often more accurate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2126" y="1371600"/>
            <a:ext cx="5340873" cy="4933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Extension: Web Search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6781800" cy="4525962"/>
          </a:xfrm>
        </p:spPr>
        <p:txBody>
          <a:bodyPr/>
          <a:lstStyle/>
          <a:p>
            <a:r>
              <a:rPr lang="en-US" sz="2800" dirty="0"/>
              <a:t>Information retrieval:</a:t>
            </a:r>
          </a:p>
          <a:p>
            <a:pPr lvl="1"/>
            <a:r>
              <a:rPr lang="en-US" sz="2400" dirty="0"/>
              <a:t>Given information needs, produce information</a:t>
            </a:r>
          </a:p>
          <a:p>
            <a:pPr lvl="1"/>
            <a:r>
              <a:rPr lang="en-US" sz="2400" dirty="0"/>
              <a:t>Includes, e.g. web search, question answering, and classic IR</a:t>
            </a:r>
          </a:p>
          <a:p>
            <a:endParaRPr lang="en-US" sz="2800" dirty="0"/>
          </a:p>
          <a:p>
            <a:r>
              <a:rPr lang="en-US" sz="2800" dirty="0"/>
              <a:t>Web search: not exactly classification, but rather ranking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7848600" y="1600200"/>
            <a:ext cx="3505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 </a:t>
            </a:r>
            <a:r>
              <a:rPr lang="en-US" sz="2400" dirty="0">
                <a:latin typeface="Calibri"/>
                <a:cs typeface="Calibri"/>
              </a:rPr>
              <a:t>= “Apple Computers”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7363" y="46767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3" cstate="print"/>
          <a:srcRect b="32500"/>
          <a:stretch>
            <a:fillRect/>
          </a:stretch>
        </p:blipFill>
        <p:spPr bwMode="auto">
          <a:xfrm>
            <a:off x="8077200" y="2514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4613" y="5105400"/>
            <a:ext cx="705008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Ranking</a:t>
            </a:r>
          </a:p>
        </p:txBody>
      </p:sp>
      <p:pic>
        <p:nvPicPr>
          <p:cNvPr id="35844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1763" y="2800350"/>
            <a:ext cx="70485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59163" y="22383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65" name="Straight Connector 64"/>
          <p:cNvCxnSpPr/>
          <p:nvPr/>
        </p:nvCxnSpPr>
        <p:spPr>
          <a:xfrm>
            <a:off x="1905000" y="4191000"/>
            <a:ext cx="845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7" cstate="print"/>
          <a:srcRect b="32500"/>
          <a:stretch>
            <a:fillRect/>
          </a:stretch>
        </p:blipFill>
        <p:spPr bwMode="auto">
          <a:xfrm>
            <a:off x="3429000" y="4419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8" name="TextBox 10"/>
          <p:cNvSpPr txBox="1">
            <a:spLocks noChangeArrowheads="1"/>
          </p:cNvSpPr>
          <p:nvPr/>
        </p:nvSpPr>
        <p:spPr bwMode="auto">
          <a:xfrm>
            <a:off x="2209800" y="15240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 = “Apple Computer”</a:t>
            </a:r>
          </a:p>
        </p:txBody>
      </p:sp>
      <p:sp>
        <p:nvSpPr>
          <p:cNvPr id="35849" name="TextBox 10"/>
          <p:cNvSpPr txBox="1">
            <a:spLocks noChangeArrowheads="1"/>
          </p:cNvSpPr>
          <p:nvPr/>
        </p:nvSpPr>
        <p:spPr bwMode="auto">
          <a:xfrm>
            <a:off x="3048000" y="27432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  <p:sp>
        <p:nvSpPr>
          <p:cNvPr id="35850" name="TextBox 10"/>
          <p:cNvSpPr txBox="1">
            <a:spLocks noChangeArrowheads="1"/>
          </p:cNvSpPr>
          <p:nvPr/>
        </p:nvSpPr>
        <p:spPr bwMode="auto">
          <a:xfrm>
            <a:off x="2971800" y="5024438"/>
            <a:ext cx="426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 for Ranking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736600" y="1524000"/>
            <a:ext cx="11379200" cy="4729164"/>
          </a:xfrm>
        </p:spPr>
        <p:txBody>
          <a:bodyPr/>
          <a:lstStyle/>
          <a:p>
            <a:r>
              <a:rPr lang="en-US" sz="2800" dirty="0"/>
              <a:t>Inputs    </a:t>
            </a:r>
          </a:p>
          <a:p>
            <a:r>
              <a:rPr lang="en-US" sz="2800" dirty="0"/>
              <a:t>Candidates</a:t>
            </a:r>
          </a:p>
          <a:p>
            <a:r>
              <a:rPr lang="en-US" sz="2800" dirty="0"/>
              <a:t>Many feature vectors: </a:t>
            </a:r>
          </a:p>
          <a:p>
            <a:r>
              <a:rPr lang="en-US" sz="2800" dirty="0"/>
              <a:t>One weight vector:</a:t>
            </a:r>
          </a:p>
          <a:p>
            <a:pPr lvl="1"/>
            <a:r>
              <a:rPr lang="en-US" sz="2400" dirty="0"/>
              <a:t>Prediction: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Update (if wrong):</a:t>
            </a:r>
          </a:p>
        </p:txBody>
      </p:sp>
      <p:pic>
        <p:nvPicPr>
          <p:cNvPr id="36868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000" y="4267200"/>
            <a:ext cx="38369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Line 7"/>
          <p:cNvSpPr>
            <a:spLocks noChangeShapeType="1"/>
          </p:cNvSpPr>
          <p:nvPr/>
        </p:nvSpPr>
        <p:spPr bwMode="auto">
          <a:xfrm flipH="1" flipV="1">
            <a:off x="8407400" y="3200400"/>
            <a:ext cx="228600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 flipV="1">
            <a:off x="8636000" y="3810000"/>
            <a:ext cx="838200" cy="76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9"/>
          <p:cNvSpPr>
            <a:spLocks noChangeShapeType="1"/>
          </p:cNvSpPr>
          <p:nvPr/>
        </p:nvSpPr>
        <p:spPr bwMode="auto">
          <a:xfrm flipH="1">
            <a:off x="8407400" y="3886200"/>
            <a:ext cx="228600" cy="76200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Picture 3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950200" y="4724400"/>
            <a:ext cx="1007001" cy="330859"/>
          </a:xfrm>
          <a:prstGeom prst="rect">
            <a:avLst/>
          </a:prstGeom>
          <a:noFill/>
          <a:ln/>
          <a:effectLst/>
        </p:spPr>
      </p:pic>
      <p:sp>
        <p:nvSpPr>
          <p:cNvPr id="36873" name="Line 13"/>
          <p:cNvSpPr>
            <a:spLocks noChangeShapeType="1"/>
          </p:cNvSpPr>
          <p:nvPr/>
        </p:nvSpPr>
        <p:spPr bwMode="auto">
          <a:xfrm flipV="1">
            <a:off x="8636000" y="2438400"/>
            <a:ext cx="381000" cy="1447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9017000" y="2362200"/>
            <a:ext cx="838200" cy="152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V="1">
            <a:off x="8636000" y="3048000"/>
            <a:ext cx="1447800" cy="838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55200" y="2362200"/>
            <a:ext cx="228600" cy="6858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6877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864600" y="2057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8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49600" y="2209800"/>
            <a:ext cx="22860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9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11400" y="1693984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0" name="Picture 2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49800" y="2667000"/>
            <a:ext cx="11636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1" name="Picture 2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368800" y="3276600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2" name="Picture 2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701800" y="5715000"/>
            <a:ext cx="4589463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3" name="Picture 3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474200" y="3657600"/>
            <a:ext cx="10668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3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45400" y="2819400"/>
            <a:ext cx="91598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160000" y="29718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Apprenticeship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925" y="1295834"/>
            <a:ext cx="9475788" cy="51807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Apprenticeship!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r>
              <a:rPr lang="en-US" sz="2400" dirty="0"/>
              <a:t>Examples are states 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Candidates are pairs (</a:t>
            </a:r>
            <a:r>
              <a:rPr lang="en-US" sz="2400" dirty="0" err="1"/>
              <a:t>s,a</a:t>
            </a:r>
            <a:r>
              <a:rPr lang="en-US" sz="2400" dirty="0"/>
              <a:t>)</a:t>
            </a:r>
          </a:p>
          <a:p>
            <a:r>
              <a:rPr lang="en-US" sz="2400" dirty="0"/>
              <a:t>“Correct” actions: those taken by expert</a:t>
            </a:r>
          </a:p>
          <a:p>
            <a:r>
              <a:rPr lang="en-US" sz="2400" dirty="0"/>
              <a:t>Features defined over (</a:t>
            </a:r>
            <a:r>
              <a:rPr lang="en-US" sz="2400" dirty="0" err="1"/>
              <a:t>s,a</a:t>
            </a:r>
            <a:r>
              <a:rPr lang="en-US" sz="2400" dirty="0"/>
              <a:t>) pairs: f(</a:t>
            </a:r>
            <a:r>
              <a:rPr lang="en-US" sz="2400" dirty="0" err="1"/>
              <a:t>s,a</a:t>
            </a:r>
            <a:r>
              <a:rPr lang="en-US" sz="2400" dirty="0"/>
              <a:t>)</a:t>
            </a:r>
          </a:p>
          <a:p>
            <a:r>
              <a:rPr lang="en-US" sz="2400" dirty="0"/>
              <a:t>Score of a q-state (</a:t>
            </a:r>
            <a:r>
              <a:rPr lang="en-US" sz="2400" dirty="0" err="1"/>
              <a:t>s,a</a:t>
            </a:r>
            <a:r>
              <a:rPr lang="en-US" sz="2400" dirty="0"/>
              <a:t>) given by: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is this VERY different from reinforcement learning?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962" y="1828800"/>
            <a:ext cx="44656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5275" y="5486400"/>
            <a:ext cx="1736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urved Connector 12"/>
          <p:cNvCxnSpPr/>
          <p:nvPr/>
        </p:nvCxnSpPr>
        <p:spPr>
          <a:xfrm flipH="1">
            <a:off x="9144000" y="2514600"/>
            <a:ext cx="838200" cy="1295400"/>
          </a:xfrm>
          <a:prstGeom prst="curvedConnector4">
            <a:avLst>
              <a:gd name="adj1" fmla="val -27273"/>
              <a:gd name="adj2" fmla="val 65558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601200" y="3352800"/>
            <a:ext cx="114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“correct” action a*</a:t>
            </a:r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8200" y="4876800"/>
            <a:ext cx="194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 rot="-5400000">
            <a:off x="8763000" y="1676400"/>
            <a:ext cx="1066800" cy="1066800"/>
            <a:chOff x="6400800" y="1676400"/>
            <a:chExt cx="838200" cy="838200"/>
          </a:xfrm>
        </p:grpSpPr>
        <p:sp>
          <p:nvSpPr>
            <p:cNvPr id="27" name="Oval 26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629059" y="2056833"/>
              <a:ext cx="381680" cy="45776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 rot="-5400000">
            <a:off x="8763000" y="4038600"/>
            <a:ext cx="533400" cy="533400"/>
            <a:chOff x="6400800" y="16764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6630307" y="2058081"/>
              <a:ext cx="379186" cy="4565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03991" y="6476826"/>
            <a:ext cx="3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Apprentice (L22D1,2,3)]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Apprentice</a:t>
            </a:r>
          </a:p>
        </p:txBody>
      </p:sp>
      <p:pic>
        <p:nvPicPr>
          <p:cNvPr id="4" name="Pacman Apprenti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1680" y="1219200"/>
            <a:ext cx="816864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Kernels and Clustering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Errors, and What to Do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743200" y="1524000"/>
            <a:ext cx="8229600" cy="4800600"/>
          </a:xfrm>
        </p:spPr>
        <p:txBody>
          <a:bodyPr/>
          <a:lstStyle/>
          <a:p>
            <a:pPr eaLnBrk="1" hangingPunct="1"/>
            <a:r>
              <a:rPr lang="en-US" sz="2800" dirty="0"/>
              <a:t>Examples of errors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743200" y="22352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743200" y="41402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to Do About Errors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Problem: there’s still spam in your inbox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Need more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  <a:r>
              <a:rPr lang="en-US" sz="2800" dirty="0"/>
              <a:t> 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Have 1M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Naïve </a:t>
            </a:r>
            <a:r>
              <a:rPr lang="en-US" sz="2800" dirty="0" err="1"/>
              <a:t>Bayes</a:t>
            </a:r>
            <a:r>
              <a:rPr lang="en-US" sz="2800" dirty="0"/>
              <a:t> models can incorporate a variety of features, but tend to do best in homogeneous cases (e.g. all features are word occurrences)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Later On…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437" y="4419600"/>
            <a:ext cx="51355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Box 25"/>
          <p:cNvSpPr txBox="1">
            <a:spLocks noChangeArrowheads="1"/>
          </p:cNvSpPr>
          <p:nvPr/>
        </p:nvSpPr>
        <p:spPr bwMode="auto">
          <a:xfrm>
            <a:off x="5029200" y="2133600"/>
            <a:ext cx="2209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Web Search</a:t>
            </a:r>
          </a:p>
        </p:txBody>
      </p:sp>
      <p:sp>
        <p:nvSpPr>
          <p:cNvPr id="16389" name="TextBox 26"/>
          <p:cNvSpPr txBox="1">
            <a:spLocks noChangeArrowheads="1"/>
          </p:cNvSpPr>
          <p:nvPr/>
        </p:nvSpPr>
        <p:spPr bwMode="auto">
          <a:xfrm>
            <a:off x="6096000" y="5039380"/>
            <a:ext cx="297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Decision Problems</a:t>
            </a:r>
          </a:p>
        </p:txBody>
      </p:sp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676400"/>
            <a:ext cx="35829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5250" y="1371600"/>
            <a:ext cx="3885299" cy="5163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SPAM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or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“2”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2819541"/>
            <a:ext cx="5403371" cy="2030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y = w'_y -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136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Guessed $y$ instead of $y^*$ on\\&#10;example $x$ with features $f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280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(x) \ge w_y \cdot f(x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2"/>
  <p:tag name="PICTUREFILESIZE" val="121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{y^*} = w'_{y^*} +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157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\sum_y || w_y - w'_y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277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\sum_y || w_y - w'_y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2"/>
  <p:tag name="PICTUREFILESIZE" val="1277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 \ge w_y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0"/>
  <p:tag name="PICTUREFILESIZE" val="68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\tau} \,\, || \tau f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4"/>
  <p:tag name="PICTUREFILESIZE" val="42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y = w'_y -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136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def\argmax{\mathop{\rm arg\,max}}&#10;\[&#10;w_{y^*} = w'_{y^*} + \textcolor{BrickRed}{\tau}f(x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157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 \ge w_y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0"/>
  <p:tag name="PICTUREFILESIZE" val="68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begin{center}&#10;$w_{y^*} \cdot f$\\&#10;$\ge$\\&#10;$w_y \cdot f + 1$&#10;\end{center}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2"/>
  <p:tag name="PICTUREFILESIZE" val="85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(w'_{y^*}+\tau f) \cdot f = (w'_y - \tau f) \cdot f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2"/>
  <p:tag name="PICTUREFILESIZE" val="1356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= \frac{(w'_y- w'_{y^*}) \cdot f + 1}{2  f \cdot f 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5"/>
  <p:tag name="PICTUREFILESIZE" val="126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 =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43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5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begin{center}&#10;$w_{y^*} \cdot f$\\&#10;$\ge$\\&#10;$w_y \cdot f + 1$&#10;\end{center}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2"/>
  <p:tag name="PICTUREFILESIZE" val="85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^*= \min \left( \frac{(w'_y- w'_{y^*}) \cdot f + 1}{2  f \cdot f }, C \righ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8"/>
  <p:tag name="PICTUREFILESIZE" val="2048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C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17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9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 || w - w'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78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\cdot f(x_i) \ge w_y \cdot f(x_i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5"/>
  <p:tag name="PICTUREFILESIZE" val="1323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in_{w} \,\, \frac{1}{2}  || w ||^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0"/>
  <p:tag name="PICTUREFILESIZE" val="585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forall i, y \,\, w_{y^*} \cdot f(x_i) \ge w_y \cdot f(x_i) +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2"/>
  <p:tag name="PICTUREFILESIZE" val="160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8 \myspace 4 \myspace 2 \myspace 1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45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3 \myspace 5 \myspace 0 \myspace 0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15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 \cdot 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220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'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48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x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85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f(x, y^*) - f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2"/>
  <p:tag name="PICTUREFILESIZE" val="117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^*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6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 \cdot f(s,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50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\forall a\neq a^*, \phantom{xxxxxxxx}\\&#10;w \cdot f(a^*) &gt; w \cdot f(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3"/>
  <p:tag name="PICTUREFILESIZE" val="144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49821</TotalTime>
  <Words>1383</Words>
  <Application>Microsoft Office PowerPoint</Application>
  <PresentationFormat>Widescreen</PresentationFormat>
  <Paragraphs>296</Paragraphs>
  <Slides>38</Slides>
  <Notes>3</Notes>
  <HiddenSlides>1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Symbol</vt:lpstr>
      <vt:lpstr>Times New Roman</vt:lpstr>
      <vt:lpstr>Wingdings</vt:lpstr>
      <vt:lpstr>dan-berkeley-nlp-v1</vt:lpstr>
      <vt:lpstr>Photo Editor Photo</vt:lpstr>
      <vt:lpstr>Announcements</vt:lpstr>
      <vt:lpstr>CS 188: Artificial Intelligence </vt:lpstr>
      <vt:lpstr>Error-Driven Classification</vt:lpstr>
      <vt:lpstr>Errors, and What to Do</vt:lpstr>
      <vt:lpstr>What to Do About Errors</vt:lpstr>
      <vt:lpstr>Later On…</vt:lpstr>
      <vt:lpstr>Linear Classifiers</vt:lpstr>
      <vt:lpstr>Feature Vectors</vt:lpstr>
      <vt:lpstr>Some (Simplified) Biology</vt:lpstr>
      <vt:lpstr>Linear Classifiers</vt:lpstr>
      <vt:lpstr>Weights</vt:lpstr>
      <vt:lpstr>Decision Rules</vt:lpstr>
      <vt:lpstr>Binary Decision Rule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Example: Multiclass Perceptron</vt:lpstr>
      <vt:lpstr>Properties of Perceptrons</vt:lpstr>
      <vt:lpstr>Examples: Perceptron</vt:lpstr>
      <vt:lpstr>Improving the Perceptron</vt:lpstr>
      <vt:lpstr>Problems with the Perceptron</vt:lpstr>
      <vt:lpstr>Fixing the Perceptron</vt:lpstr>
      <vt:lpstr>Minimum Correcting Update</vt:lpstr>
      <vt:lpstr>Maximum Step Size</vt:lpstr>
      <vt:lpstr>Linear Separators</vt:lpstr>
      <vt:lpstr>Support Vector Machines</vt:lpstr>
      <vt:lpstr>Classification: Comparison</vt:lpstr>
      <vt:lpstr>Web Search</vt:lpstr>
      <vt:lpstr>Extension: Web Search</vt:lpstr>
      <vt:lpstr>Feature-Based Ranking</vt:lpstr>
      <vt:lpstr>Perceptron for Ranking</vt:lpstr>
      <vt:lpstr>Apprenticeship</vt:lpstr>
      <vt:lpstr>Pacman Apprenticeship!</vt:lpstr>
      <vt:lpstr>Video of Demo Pacman Apprentice</vt:lpstr>
      <vt:lpstr>Next: Kernels and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Dr. Fahad Sherwani</cp:lastModifiedBy>
  <cp:revision>2907</cp:revision>
  <cp:lastPrinted>2014-04-15T18:16:16Z</cp:lastPrinted>
  <dcterms:created xsi:type="dcterms:W3CDTF">2004-08-27T04:16:05Z</dcterms:created>
  <dcterms:modified xsi:type="dcterms:W3CDTF">2024-05-24T20:38:53Z</dcterms:modified>
</cp:coreProperties>
</file>